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1" r:id="rId3"/>
    <p:sldId id="257" r:id="rId4"/>
    <p:sldId id="258" r:id="rId5"/>
    <p:sldId id="259" r:id="rId6"/>
    <p:sldId id="260" r:id="rId7"/>
    <p:sldId id="262" r:id="rId8"/>
    <p:sldId id="266" r:id="rId9"/>
    <p:sldId id="263" r:id="rId10"/>
    <p:sldId id="264" r:id="rId11"/>
    <p:sldId id="265" r:id="rId1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7053" cy="46561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4615" y="1"/>
            <a:ext cx="3057053" cy="465615"/>
          </a:xfrm>
          <a:prstGeom prst="rect">
            <a:avLst/>
          </a:prstGeom>
        </p:spPr>
        <p:txBody>
          <a:bodyPr vert="horz" lIns="92610" tIns="46305" rIns="92610" bIns="46305" rtlCol="0"/>
          <a:lstStyle>
            <a:lvl1pPr algn="r">
              <a:defRPr sz="1200"/>
            </a:lvl1pPr>
          </a:lstStyle>
          <a:p>
            <a:fld id="{BBD3E7F0-A711-4B3B-99DB-F23F8B110082}" type="datetimeFigureOut">
              <a:rPr lang="en-US" smtClean="0"/>
              <a:pPr/>
              <a:t>1/27/2020</a:t>
            </a:fld>
            <a:endParaRPr lang="en-US"/>
          </a:p>
        </p:txBody>
      </p:sp>
      <p:sp>
        <p:nvSpPr>
          <p:cNvPr id="4" name="Footer Placeholder 3"/>
          <p:cNvSpPr>
            <a:spLocks noGrp="1"/>
          </p:cNvSpPr>
          <p:nvPr>
            <p:ph type="ftr" sz="quarter" idx="2"/>
          </p:nvPr>
        </p:nvSpPr>
        <p:spPr>
          <a:xfrm>
            <a:off x="1" y="8841886"/>
            <a:ext cx="3057053" cy="46561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4615" y="8841886"/>
            <a:ext cx="3057053" cy="465615"/>
          </a:xfrm>
          <a:prstGeom prst="rect">
            <a:avLst/>
          </a:prstGeom>
        </p:spPr>
        <p:txBody>
          <a:bodyPr vert="horz" lIns="92610" tIns="46305" rIns="92610" bIns="46305" rtlCol="0" anchor="b"/>
          <a:lstStyle>
            <a:lvl1pPr algn="r">
              <a:defRPr sz="1200"/>
            </a:lvl1pPr>
          </a:lstStyle>
          <a:p>
            <a:fld id="{32CFC8BC-0190-48C7-8739-ADB61EFD9DEC}" type="slidenum">
              <a:rPr lang="en-US" smtClean="0"/>
              <a:pPr/>
              <a:t>‹#›</a:t>
            </a:fld>
            <a:endParaRPr lang="en-US"/>
          </a:p>
        </p:txBody>
      </p:sp>
    </p:spTree>
    <p:extLst>
      <p:ext uri="{BB962C8B-B14F-4D97-AF65-F5344CB8AC3E}">
        <p14:creationId xmlns:p14="http://schemas.microsoft.com/office/powerpoint/2010/main" val="1001955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4018" tIns="47009" rIns="94018" bIns="4700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4018" tIns="47009" rIns="94018" bIns="47009" rtlCol="0"/>
          <a:lstStyle>
            <a:lvl1pPr algn="r">
              <a:defRPr sz="1200"/>
            </a:lvl1pPr>
          </a:lstStyle>
          <a:p>
            <a:fld id="{D1D3D61E-EFB2-44D4-BF3F-6E51C6317720}" type="datetimeFigureOut">
              <a:rPr lang="en-US" smtClean="0"/>
              <a:pPr/>
              <a:t>1/27/2020</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4018" tIns="47009" rIns="94018" bIns="47009" rtlCol="0" anchor="ctr"/>
          <a:lstStyle/>
          <a:p>
            <a:endParaRPr lang="en-US"/>
          </a:p>
        </p:txBody>
      </p:sp>
      <p:sp>
        <p:nvSpPr>
          <p:cNvPr id="5" name="Notes Placeholder 4"/>
          <p:cNvSpPr>
            <a:spLocks noGrp="1"/>
          </p:cNvSpPr>
          <p:nvPr>
            <p:ph type="body" sz="quarter" idx="3"/>
          </p:nvPr>
        </p:nvSpPr>
        <p:spPr>
          <a:xfrm>
            <a:off x="705327" y="4421824"/>
            <a:ext cx="5642610" cy="4189095"/>
          </a:xfrm>
          <a:prstGeom prst="rect">
            <a:avLst/>
          </a:prstGeom>
        </p:spPr>
        <p:txBody>
          <a:bodyPr vert="horz" lIns="94018" tIns="47009" rIns="94018" bIns="470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4018" tIns="47009" rIns="94018" bIns="4700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4018" tIns="47009" rIns="94018" bIns="47009" rtlCol="0" anchor="b"/>
          <a:lstStyle>
            <a:lvl1pPr algn="r">
              <a:defRPr sz="1200"/>
            </a:lvl1pPr>
          </a:lstStyle>
          <a:p>
            <a:fld id="{CE1852BF-BD2B-48AD-9062-3810ED2AA361}" type="slidenum">
              <a:rPr lang="en-US" smtClean="0"/>
              <a:pPr/>
              <a:t>‹#›</a:t>
            </a:fld>
            <a:endParaRPr lang="en-US"/>
          </a:p>
        </p:txBody>
      </p:sp>
    </p:spTree>
    <p:extLst>
      <p:ext uri="{BB962C8B-B14F-4D97-AF65-F5344CB8AC3E}">
        <p14:creationId xmlns:p14="http://schemas.microsoft.com/office/powerpoint/2010/main" val="284356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562A21A-A99A-44FC-AF9C-71E0672B1C36}" type="datetime1">
              <a:rPr lang="en-US" smtClean="0"/>
              <a:pPr/>
              <a:t>1/27/2020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D679552-B9FC-4F1A-93C3-F44FFCA161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6F710C-A7DD-46E4-8E87-C6DAFA6CFFEF}" type="datetime1">
              <a:rPr lang="en-US" smtClean="0"/>
              <a:pPr/>
              <a:t>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679552-B9FC-4F1A-93C3-F44FFCA161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EA2C1E-9C2B-4314-BE82-CB8C947A7932}" type="datetime1">
              <a:rPr lang="en-US" smtClean="0"/>
              <a:pPr/>
              <a:t>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679552-B9FC-4F1A-93C3-F44FFCA161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BFB17B-5A5F-4DB9-8C3D-15F5ED2A9B2B}" type="datetime1">
              <a:rPr lang="en-US" smtClean="0"/>
              <a:pPr/>
              <a:t>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679552-B9FC-4F1A-93C3-F44FFCA1618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8332977-66C5-4D0D-B42D-B8BE7477957B}" type="datetime1">
              <a:rPr lang="en-US" smtClean="0"/>
              <a:pPr/>
              <a:t>1/27/2020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D679552-B9FC-4F1A-93C3-F44FFCA1618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9395870-5E7D-4D30-B1C6-AEAF41BA225D}" type="datetime1">
              <a:rPr lang="en-US" smtClean="0"/>
              <a:pPr/>
              <a:t>1/27/2020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679552-B9FC-4F1A-93C3-F44FFCA1618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9C3A14D-940A-481E-A3D3-260B2089C3F6}" type="datetime1">
              <a:rPr lang="en-US" smtClean="0"/>
              <a:pPr/>
              <a:t>1/27/2020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D679552-B9FC-4F1A-93C3-F44FFCA161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FC13A13-917C-44CF-84B9-82C2D8E56A43}" type="datetime1">
              <a:rPr lang="en-US" smtClean="0"/>
              <a:pPr/>
              <a:t>1/27/2020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D679552-B9FC-4F1A-93C3-F44FFCA1618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988A327-3D54-44FA-871D-386A441C06D1}" type="datetime1">
              <a:rPr lang="en-US" smtClean="0"/>
              <a:pPr/>
              <a:t>1/27/2020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D679552-B9FC-4F1A-93C3-F44FFCA161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BFBDA91-08D0-413B-A4AF-EB54031B4C3E}" type="datetime1">
              <a:rPr lang="en-US" smtClean="0"/>
              <a:pPr/>
              <a:t>1/27/2020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D679552-B9FC-4F1A-93C3-F44FFCA161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885C16-6CC2-4936-82DA-856B625F9A28}" type="datetime1">
              <a:rPr lang="en-US" smtClean="0"/>
              <a:pPr/>
              <a:t>1/27/2020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D679552-B9FC-4F1A-93C3-F44FFCA1618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5695E3-2B30-43A8-B46B-D13CFE7226C9}" type="datetime1">
              <a:rPr lang="en-US" smtClean="0"/>
              <a:pPr/>
              <a:t>1/27/2020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D679552-B9FC-4F1A-93C3-F44FFCA161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General </a:t>
            </a:r>
            <a:r>
              <a:rPr lang="en-US" smtClean="0"/>
              <a:t>Principles </a:t>
            </a:r>
            <a:r>
              <a:rPr lang="en-US" dirty="0" smtClean="0"/>
              <a:t>of Social </a:t>
            </a:r>
            <a:r>
              <a:rPr lang="en-US" dirty="0"/>
              <a:t>C</a:t>
            </a:r>
            <a:r>
              <a:rPr lang="en-US" dirty="0" smtClean="0"/>
              <a:t>ase </a:t>
            </a:r>
            <a:r>
              <a:rPr lang="en-US" dirty="0"/>
              <a:t>W</a:t>
            </a:r>
            <a:r>
              <a:rPr lang="en-US" dirty="0" smtClean="0"/>
              <a:t>ork Practice</a:t>
            </a:r>
            <a:endParaRPr lang="en-US"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
        <p:nvSpPr>
          <p:cNvPr id="4" name="Slide Number Placeholder 3"/>
          <p:cNvSpPr>
            <a:spLocks noGrp="1"/>
          </p:cNvSpPr>
          <p:nvPr>
            <p:ph type="sldNum" sz="quarter" idx="12"/>
          </p:nvPr>
        </p:nvSpPr>
        <p:spPr/>
        <p:txBody>
          <a:bodyPr/>
          <a:lstStyle/>
          <a:p>
            <a:fld id="{7D679552-B9FC-4F1A-93C3-F44FFCA16181}" type="slidenum">
              <a:rPr lang="en-US" smtClean="0"/>
              <a:pPr/>
              <a:t>1</a:t>
            </a:fld>
            <a:endParaRPr lang="en-US"/>
          </a:p>
        </p:txBody>
      </p:sp>
    </p:spTree>
    <p:extLst>
      <p:ext uri="{BB962C8B-B14F-4D97-AF65-F5344CB8AC3E}">
        <p14:creationId xmlns:p14="http://schemas.microsoft.com/office/powerpoint/2010/main" val="24921509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If the client is to participate fully in the solution of his problem accepting the case worker as a trustworthy and competent person, he must be guaranteed of the confidentiality of his information disclosed to him. What the client tells the case worker is never be discussed outside the professional relationship.</a:t>
            </a:r>
            <a:endParaRPr lang="en-US" dirty="0"/>
          </a:p>
        </p:txBody>
      </p:sp>
      <p:sp>
        <p:nvSpPr>
          <p:cNvPr id="3" name="Slide Number Placeholder 2"/>
          <p:cNvSpPr>
            <a:spLocks noGrp="1"/>
          </p:cNvSpPr>
          <p:nvPr>
            <p:ph type="sldNum" sz="quarter" idx="12"/>
          </p:nvPr>
        </p:nvSpPr>
        <p:spPr/>
        <p:txBody>
          <a:bodyPr/>
          <a:lstStyle/>
          <a:p>
            <a:fld id="{7D679552-B9FC-4F1A-93C3-F44FFCA16181}" type="slidenum">
              <a:rPr lang="en-US" smtClean="0"/>
              <a:pPr/>
              <a:t>10</a:t>
            </a:fld>
            <a:endParaRPr lang="en-US"/>
          </a:p>
        </p:txBody>
      </p:sp>
      <p:sp>
        <p:nvSpPr>
          <p:cNvPr id="4" name="Title 3"/>
          <p:cNvSpPr>
            <a:spLocks noGrp="1"/>
          </p:cNvSpPr>
          <p:nvPr>
            <p:ph type="title"/>
          </p:nvPr>
        </p:nvSpPr>
        <p:spPr/>
        <p:txBody>
          <a:bodyPr/>
          <a:lstStyle/>
          <a:p>
            <a:r>
              <a:rPr lang="en-US" dirty="0" smtClean="0"/>
              <a:t>5.Priniple of confidentiality</a:t>
            </a:r>
            <a:endParaRPr lang="en-US" dirty="0"/>
          </a:p>
        </p:txBody>
      </p:sp>
    </p:spTree>
    <p:extLst>
      <p:ext uri="{BB962C8B-B14F-4D97-AF65-F5344CB8AC3E}">
        <p14:creationId xmlns:p14="http://schemas.microsoft.com/office/powerpoint/2010/main" val="3751459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The case worker must be aware of his own feelings and limitations and in building a professional relationship, he must be able and prepared to control himself. His personal likes and dislikes, his own perception or judgment must not affect his professional dealings.</a:t>
            </a:r>
            <a:endParaRPr lang="en-US" dirty="0"/>
          </a:p>
        </p:txBody>
      </p:sp>
      <p:sp>
        <p:nvSpPr>
          <p:cNvPr id="3" name="Slide Number Placeholder 2"/>
          <p:cNvSpPr>
            <a:spLocks noGrp="1"/>
          </p:cNvSpPr>
          <p:nvPr>
            <p:ph type="sldNum" sz="quarter" idx="12"/>
          </p:nvPr>
        </p:nvSpPr>
        <p:spPr/>
        <p:txBody>
          <a:bodyPr/>
          <a:lstStyle/>
          <a:p>
            <a:fld id="{7D679552-B9FC-4F1A-93C3-F44FFCA16181}" type="slidenum">
              <a:rPr lang="en-US" smtClean="0"/>
              <a:pPr/>
              <a:t>11</a:t>
            </a:fld>
            <a:endParaRPr lang="en-US"/>
          </a:p>
        </p:txBody>
      </p:sp>
      <p:sp>
        <p:nvSpPr>
          <p:cNvPr id="4" name="Title 3"/>
          <p:cNvSpPr>
            <a:spLocks noGrp="1"/>
          </p:cNvSpPr>
          <p:nvPr>
            <p:ph type="title"/>
          </p:nvPr>
        </p:nvSpPr>
        <p:spPr/>
        <p:txBody>
          <a:bodyPr>
            <a:normAutofit fontScale="90000"/>
          </a:bodyPr>
          <a:lstStyle/>
          <a:p>
            <a:r>
              <a:rPr lang="en-US" dirty="0" smtClean="0"/>
              <a:t>6.Principle of self-discipline and self-awareness of the case worker</a:t>
            </a:r>
            <a:endParaRPr lang="en-US" dirty="0"/>
          </a:p>
        </p:txBody>
      </p:sp>
    </p:spTree>
    <p:extLst>
      <p:ext uri="{BB962C8B-B14F-4D97-AF65-F5344CB8AC3E}">
        <p14:creationId xmlns:p14="http://schemas.microsoft.com/office/powerpoint/2010/main" val="170737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Principle </a:t>
            </a:r>
            <a:r>
              <a:rPr lang="en-US" dirty="0"/>
              <a:t>of </a:t>
            </a:r>
            <a:r>
              <a:rPr lang="en-US" dirty="0" smtClean="0"/>
              <a:t>acceptance</a:t>
            </a:r>
          </a:p>
          <a:p>
            <a:pPr marL="514350" indent="-514350">
              <a:buFont typeface="+mj-lt"/>
              <a:buAutoNum type="arabicPeriod"/>
            </a:pPr>
            <a:r>
              <a:rPr lang="en-US" dirty="0"/>
              <a:t>Principle of </a:t>
            </a:r>
            <a:r>
              <a:rPr lang="en-US" dirty="0" smtClean="0"/>
              <a:t>communication</a:t>
            </a:r>
          </a:p>
          <a:p>
            <a:pPr marL="514350" indent="-514350">
              <a:buFont typeface="+mj-lt"/>
              <a:buAutoNum type="arabicPeriod"/>
            </a:pPr>
            <a:r>
              <a:rPr lang="en-US" dirty="0"/>
              <a:t>Principle of </a:t>
            </a:r>
            <a:r>
              <a:rPr lang="en-US" dirty="0" smtClean="0"/>
              <a:t>Individualization</a:t>
            </a:r>
          </a:p>
          <a:p>
            <a:pPr marL="514350" indent="-514350">
              <a:buFont typeface="+mj-lt"/>
              <a:buAutoNum type="arabicPeriod"/>
            </a:pPr>
            <a:r>
              <a:rPr lang="en-US" dirty="0"/>
              <a:t>Principle of </a:t>
            </a:r>
            <a:r>
              <a:rPr lang="en-US" dirty="0" smtClean="0"/>
              <a:t>Participation</a:t>
            </a:r>
          </a:p>
          <a:p>
            <a:pPr marL="514350" indent="-514350">
              <a:buFont typeface="+mj-lt"/>
              <a:buAutoNum type="arabicPeriod"/>
            </a:pPr>
            <a:r>
              <a:rPr lang="en-US" dirty="0"/>
              <a:t>Principle of </a:t>
            </a:r>
            <a:r>
              <a:rPr lang="en-US" dirty="0" smtClean="0"/>
              <a:t>confidentiality</a:t>
            </a:r>
          </a:p>
          <a:p>
            <a:pPr marL="514350" indent="-514350">
              <a:buFont typeface="+mj-lt"/>
              <a:buAutoNum type="arabicPeriod"/>
            </a:pPr>
            <a:r>
              <a:rPr lang="en-US" dirty="0"/>
              <a:t>Principle of </a:t>
            </a:r>
            <a:r>
              <a:rPr lang="en-US" dirty="0" smtClean="0"/>
              <a:t>self-awareness and self-discipline of the case worker</a:t>
            </a:r>
          </a:p>
          <a:p>
            <a:pPr marL="0" indent="0">
              <a:buNone/>
            </a:pPr>
            <a:endParaRPr lang="en-US" dirty="0"/>
          </a:p>
        </p:txBody>
      </p:sp>
      <p:sp>
        <p:nvSpPr>
          <p:cNvPr id="4" name="Slide Number Placeholder 3"/>
          <p:cNvSpPr>
            <a:spLocks noGrp="1"/>
          </p:cNvSpPr>
          <p:nvPr>
            <p:ph type="sldNum" sz="quarter" idx="12"/>
          </p:nvPr>
        </p:nvSpPr>
        <p:spPr/>
        <p:txBody>
          <a:bodyPr/>
          <a:lstStyle/>
          <a:p>
            <a:fld id="{7D679552-B9FC-4F1A-93C3-F44FFCA16181}" type="slidenum">
              <a:rPr lang="en-US" smtClean="0"/>
              <a:pPr/>
              <a:t>2</a:t>
            </a:fld>
            <a:endParaRPr lang="en-US"/>
          </a:p>
        </p:txBody>
      </p:sp>
      <p:sp>
        <p:nvSpPr>
          <p:cNvPr id="2" name="Title 1"/>
          <p:cNvSpPr>
            <a:spLocks noGrp="1"/>
          </p:cNvSpPr>
          <p:nvPr>
            <p:ph type="title"/>
          </p:nvPr>
        </p:nvSpPr>
        <p:spPr/>
        <p:txBody>
          <a:bodyPr/>
          <a:lstStyle/>
          <a:p>
            <a:r>
              <a:rPr lang="en-US" dirty="0"/>
              <a:t>I</a:t>
            </a:r>
            <a:r>
              <a:rPr lang="en-US" dirty="0" smtClean="0"/>
              <a:t>ntroduction</a:t>
            </a:r>
            <a:endParaRPr lang="en-US" dirty="0"/>
          </a:p>
        </p:txBody>
      </p:sp>
    </p:spTree>
    <p:extLst>
      <p:ext uri="{BB962C8B-B14F-4D97-AF65-F5344CB8AC3E}">
        <p14:creationId xmlns:p14="http://schemas.microsoft.com/office/powerpoint/2010/main" val="348265760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first time when the client and worker met each other, they don’t know nothing about each other. The client has uncertainty in his mind regarding the worker. The case worker on the other hand meets the client equipped with professional experience. Thus the relationship between them when begins is unequal. </a:t>
            </a:r>
            <a:endParaRPr lang="en-US" dirty="0"/>
          </a:p>
        </p:txBody>
      </p:sp>
      <p:sp>
        <p:nvSpPr>
          <p:cNvPr id="4" name="Slide Number Placeholder 3"/>
          <p:cNvSpPr>
            <a:spLocks noGrp="1"/>
          </p:cNvSpPr>
          <p:nvPr>
            <p:ph type="sldNum" sz="quarter" idx="12"/>
          </p:nvPr>
        </p:nvSpPr>
        <p:spPr/>
        <p:txBody>
          <a:bodyPr/>
          <a:lstStyle/>
          <a:p>
            <a:fld id="{7D679552-B9FC-4F1A-93C3-F44FFCA16181}" type="slidenum">
              <a:rPr lang="en-US" smtClean="0"/>
              <a:pPr/>
              <a:t>3</a:t>
            </a:fld>
            <a:endParaRPr lang="en-US"/>
          </a:p>
        </p:txBody>
      </p:sp>
      <p:sp>
        <p:nvSpPr>
          <p:cNvPr id="2" name="Title 1"/>
          <p:cNvSpPr>
            <a:spLocks noGrp="1"/>
          </p:cNvSpPr>
          <p:nvPr>
            <p:ph type="title"/>
          </p:nvPr>
        </p:nvSpPr>
        <p:spPr/>
        <p:txBody>
          <a:bodyPr/>
          <a:lstStyle/>
          <a:p>
            <a:r>
              <a:rPr lang="en-US" dirty="0" smtClean="0"/>
              <a:t>1.Principle of acceptance</a:t>
            </a:r>
            <a:endParaRPr lang="en-US" dirty="0"/>
          </a:p>
        </p:txBody>
      </p:sp>
    </p:spTree>
    <p:extLst>
      <p:ext uri="{BB962C8B-B14F-4D97-AF65-F5344CB8AC3E}">
        <p14:creationId xmlns:p14="http://schemas.microsoft.com/office/powerpoint/2010/main" val="111802283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case worker therefore should approach the client with a genuine interest and understanding of his feelings. He should accept the client as he is. When the client-worker relationship is formed and is accepted mutually, a rapport is established.</a:t>
            </a:r>
          </a:p>
          <a:p>
            <a:pPr marL="0" indent="0" algn="just">
              <a:buNone/>
            </a:pPr>
            <a:r>
              <a:rPr lang="en-US" dirty="0" smtClean="0"/>
              <a:t>A case worker must be accept an individual as a person of “worth &amp; dignity”, not treat as a problem and always accept ones positive feelings and negative feelings.</a:t>
            </a:r>
          </a:p>
          <a:p>
            <a:pPr marL="0" indent="0" algn="just">
              <a:buNone/>
            </a:pPr>
            <a:endParaRPr lang="en-US" dirty="0"/>
          </a:p>
        </p:txBody>
      </p:sp>
      <p:sp>
        <p:nvSpPr>
          <p:cNvPr id="4" name="Slide Number Placeholder 3"/>
          <p:cNvSpPr>
            <a:spLocks noGrp="1"/>
          </p:cNvSpPr>
          <p:nvPr>
            <p:ph type="sldNum" sz="quarter" idx="12"/>
          </p:nvPr>
        </p:nvSpPr>
        <p:spPr/>
        <p:txBody>
          <a:bodyPr/>
          <a:lstStyle/>
          <a:p>
            <a:fld id="{7D679552-B9FC-4F1A-93C3-F44FFCA16181}" type="slidenum">
              <a:rPr lang="en-US" smtClean="0"/>
              <a:pPr/>
              <a:t>4</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7644128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dirty="0" smtClean="0"/>
              <a:t>In the interaction that occurs between the worker and the client, there may be agreement or disagreement about the issue they discuss.  But when the rapport has been established, each understands what the other means by what he says and thus during his initial interview, the client explains the difficulties he has. The worker through his acceptance, psychological support and understanding makes the client responsive and thereby wins his confidence.</a:t>
            </a:r>
            <a:endParaRPr lang="en-US" dirty="0"/>
          </a:p>
        </p:txBody>
      </p:sp>
      <p:sp>
        <p:nvSpPr>
          <p:cNvPr id="4" name="Slide Number Placeholder 3"/>
          <p:cNvSpPr>
            <a:spLocks noGrp="1"/>
          </p:cNvSpPr>
          <p:nvPr>
            <p:ph type="sldNum" sz="quarter" idx="12"/>
          </p:nvPr>
        </p:nvSpPr>
        <p:spPr/>
        <p:txBody>
          <a:bodyPr/>
          <a:lstStyle/>
          <a:p>
            <a:fld id="{7D679552-B9FC-4F1A-93C3-F44FFCA16181}" type="slidenum">
              <a:rPr lang="en-US" smtClean="0"/>
              <a:pPr/>
              <a:t>5</a:t>
            </a:fld>
            <a:endParaRPr lang="en-US"/>
          </a:p>
        </p:txBody>
      </p:sp>
      <p:sp>
        <p:nvSpPr>
          <p:cNvPr id="2" name="Title 1"/>
          <p:cNvSpPr>
            <a:spLocks noGrp="1"/>
          </p:cNvSpPr>
          <p:nvPr>
            <p:ph type="title"/>
          </p:nvPr>
        </p:nvSpPr>
        <p:spPr/>
        <p:txBody>
          <a:bodyPr/>
          <a:lstStyle/>
          <a:p>
            <a:r>
              <a:rPr lang="en-US" dirty="0" smtClean="0"/>
              <a:t>2.Principle of communication</a:t>
            </a:r>
            <a:endParaRPr lang="en-US" dirty="0"/>
          </a:p>
        </p:txBody>
      </p:sp>
    </p:spTree>
    <p:extLst>
      <p:ext uri="{BB962C8B-B14F-4D97-AF65-F5344CB8AC3E}">
        <p14:creationId xmlns:p14="http://schemas.microsoft.com/office/powerpoint/2010/main" val="23388061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He also makes clear in what ways the client can be served by the agency and what the agency expects of the client in view of his situation. When the client sees the problem and the means of tackling it, the worker enables him to plan the necessary steps for adjustment. </a:t>
            </a:r>
          </a:p>
        </p:txBody>
      </p:sp>
      <p:sp>
        <p:nvSpPr>
          <p:cNvPr id="4" name="Slide Number Placeholder 3"/>
          <p:cNvSpPr>
            <a:spLocks noGrp="1"/>
          </p:cNvSpPr>
          <p:nvPr>
            <p:ph type="sldNum" sz="quarter" idx="12"/>
          </p:nvPr>
        </p:nvSpPr>
        <p:spPr/>
        <p:txBody>
          <a:bodyPr/>
          <a:lstStyle/>
          <a:p>
            <a:fld id="{7D679552-B9FC-4F1A-93C3-F44FFCA16181}" type="slidenum">
              <a:rPr lang="en-US" smtClean="0"/>
              <a:pPr/>
              <a:t>6</a:t>
            </a:fld>
            <a:endParaRPr lang="en-US"/>
          </a:p>
        </p:txBody>
      </p:sp>
      <p:sp>
        <p:nvSpPr>
          <p:cNvPr id="2" name="Title 1"/>
          <p:cNvSpPr>
            <a:spLocks noGrp="1"/>
          </p:cNvSpPr>
          <p:nvPr>
            <p:ph type="title"/>
          </p:nvPr>
        </p:nvSpPr>
        <p:spPr/>
        <p:txBody>
          <a:bodyPr/>
          <a:lstStyle/>
          <a:p>
            <a:r>
              <a:rPr lang="en-US" dirty="0" smtClean="0"/>
              <a:t>…Contd.</a:t>
            </a:r>
            <a:endParaRPr lang="en-US" dirty="0"/>
          </a:p>
        </p:txBody>
      </p:sp>
    </p:spTree>
    <p:extLst>
      <p:ext uri="{BB962C8B-B14F-4D97-AF65-F5344CB8AC3E}">
        <p14:creationId xmlns:p14="http://schemas.microsoft.com/office/powerpoint/2010/main" val="388324363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It means that the case worker accepts each client as an individual, as a person in situation involving a unique combination of biological, psychological and social factors. His personality, perception, resources and problems are different from those of all other human beings.</a:t>
            </a:r>
          </a:p>
          <a:p>
            <a:pPr marL="109728" indent="0" algn="just">
              <a:buNone/>
            </a:pPr>
            <a:r>
              <a:rPr lang="en-US" dirty="0" smtClean="0"/>
              <a:t>Individualization means explore an individual not from a single aspect but from various aspects.</a:t>
            </a:r>
            <a:endParaRPr lang="en-US" dirty="0"/>
          </a:p>
        </p:txBody>
      </p:sp>
      <p:sp>
        <p:nvSpPr>
          <p:cNvPr id="3" name="Slide Number Placeholder 2"/>
          <p:cNvSpPr>
            <a:spLocks noGrp="1"/>
          </p:cNvSpPr>
          <p:nvPr>
            <p:ph type="sldNum" sz="quarter" idx="12"/>
          </p:nvPr>
        </p:nvSpPr>
        <p:spPr/>
        <p:txBody>
          <a:bodyPr/>
          <a:lstStyle/>
          <a:p>
            <a:fld id="{7D679552-B9FC-4F1A-93C3-F44FFCA16181}" type="slidenum">
              <a:rPr lang="en-US" smtClean="0"/>
              <a:pPr/>
              <a:t>7</a:t>
            </a:fld>
            <a:endParaRPr lang="en-US"/>
          </a:p>
        </p:txBody>
      </p:sp>
      <p:sp>
        <p:nvSpPr>
          <p:cNvPr id="4" name="Title 3"/>
          <p:cNvSpPr>
            <a:spLocks noGrp="1"/>
          </p:cNvSpPr>
          <p:nvPr>
            <p:ph type="title"/>
          </p:nvPr>
        </p:nvSpPr>
        <p:spPr/>
        <p:txBody>
          <a:bodyPr/>
          <a:lstStyle/>
          <a:p>
            <a:r>
              <a:rPr lang="en-US" dirty="0" smtClean="0"/>
              <a:t>3.Principle of individualization</a:t>
            </a:r>
            <a:endParaRPr lang="en-US" dirty="0"/>
          </a:p>
        </p:txBody>
      </p:sp>
    </p:spTree>
    <p:extLst>
      <p:ext uri="{BB962C8B-B14F-4D97-AF65-F5344CB8AC3E}">
        <p14:creationId xmlns:p14="http://schemas.microsoft.com/office/powerpoint/2010/main" val="7878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None/>
            </a:pPr>
            <a:r>
              <a:rPr lang="en-US" dirty="0" smtClean="0"/>
              <a:t>	Every Individual is different from others &amp; unique in itself. Problem of every individual is different from another &amp; depend upon her/his intelligence, so the mode of helping (Technique) must be according to the Intellectual level, socio-economic situation and ego strength, ones capacity and resource.</a:t>
            </a:r>
            <a:endParaRPr lang="en-US" dirty="0"/>
          </a:p>
        </p:txBody>
      </p:sp>
      <p:sp>
        <p:nvSpPr>
          <p:cNvPr id="3" name="Slide Number Placeholder 2"/>
          <p:cNvSpPr>
            <a:spLocks noGrp="1"/>
          </p:cNvSpPr>
          <p:nvPr>
            <p:ph type="sldNum" sz="quarter" idx="12"/>
          </p:nvPr>
        </p:nvSpPr>
        <p:spPr/>
        <p:txBody>
          <a:bodyPr/>
          <a:lstStyle/>
          <a:p>
            <a:fld id="{7D679552-B9FC-4F1A-93C3-F44FFCA16181}" type="slidenum">
              <a:rPr lang="en-US" smtClean="0"/>
              <a:pPr/>
              <a:t>8</a:t>
            </a:fld>
            <a:endParaRPr lang="en-US"/>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The purpose of social case worker process is to engage the person himself in coping with problems that confront him. With this client-worker relationship, the client’s active participation is encouraged. His problem is his own; its alleviation should therefore be devised by him.</a:t>
            </a:r>
            <a:endParaRPr lang="en-US" dirty="0"/>
          </a:p>
        </p:txBody>
      </p:sp>
      <p:sp>
        <p:nvSpPr>
          <p:cNvPr id="3" name="Slide Number Placeholder 2"/>
          <p:cNvSpPr>
            <a:spLocks noGrp="1"/>
          </p:cNvSpPr>
          <p:nvPr>
            <p:ph type="sldNum" sz="quarter" idx="12"/>
          </p:nvPr>
        </p:nvSpPr>
        <p:spPr/>
        <p:txBody>
          <a:bodyPr/>
          <a:lstStyle/>
          <a:p>
            <a:fld id="{7D679552-B9FC-4F1A-93C3-F44FFCA16181}" type="slidenum">
              <a:rPr lang="en-US" smtClean="0"/>
              <a:pPr/>
              <a:t>9</a:t>
            </a:fld>
            <a:endParaRPr lang="en-US"/>
          </a:p>
        </p:txBody>
      </p:sp>
      <p:sp>
        <p:nvSpPr>
          <p:cNvPr id="4" name="Title 3"/>
          <p:cNvSpPr>
            <a:spLocks noGrp="1"/>
          </p:cNvSpPr>
          <p:nvPr>
            <p:ph type="title"/>
          </p:nvPr>
        </p:nvSpPr>
        <p:spPr/>
        <p:txBody>
          <a:bodyPr/>
          <a:lstStyle/>
          <a:p>
            <a:r>
              <a:rPr lang="en-US" dirty="0" smtClean="0"/>
              <a:t>4.Principle of Participation</a:t>
            </a:r>
            <a:endParaRPr lang="en-US" dirty="0"/>
          </a:p>
        </p:txBody>
      </p:sp>
    </p:spTree>
    <p:extLst>
      <p:ext uri="{BB962C8B-B14F-4D97-AF65-F5344CB8AC3E}">
        <p14:creationId xmlns:p14="http://schemas.microsoft.com/office/powerpoint/2010/main" val="2292006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414</TotalTime>
  <Words>552</Words>
  <Application>Microsoft Office PowerPoint</Application>
  <PresentationFormat>On-screen Show (4:3)</PresentationFormat>
  <Paragraphs>40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Lucida Sans Unicode</vt:lpstr>
      <vt:lpstr>Verdana</vt:lpstr>
      <vt:lpstr>Wingdings 2</vt:lpstr>
      <vt:lpstr>Wingdings 3</vt:lpstr>
      <vt:lpstr>Concourse</vt:lpstr>
      <vt:lpstr>General Principles of Social Case Work Practice</vt:lpstr>
      <vt:lpstr>Introduction</vt:lpstr>
      <vt:lpstr>1.Principle of acceptance</vt:lpstr>
      <vt:lpstr>…Contd.</vt:lpstr>
      <vt:lpstr>2.Principle of communication</vt:lpstr>
      <vt:lpstr>…Contd.</vt:lpstr>
      <vt:lpstr>3.Principle of individualization</vt:lpstr>
      <vt:lpstr>…Contd.</vt:lpstr>
      <vt:lpstr>4.Principle of Participation</vt:lpstr>
      <vt:lpstr>5.Priniple of confidentiality</vt:lpstr>
      <vt:lpstr>6.Principle of self-discipline and self-awareness of the case worker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principles of social case work practice</dc:title>
  <dc:creator>Ibrar</dc:creator>
  <cp:lastModifiedBy>Ibrar</cp:lastModifiedBy>
  <cp:revision>47</cp:revision>
  <cp:lastPrinted>2011-09-29T03:23:01Z</cp:lastPrinted>
  <dcterms:created xsi:type="dcterms:W3CDTF">2011-09-28T17:05:01Z</dcterms:created>
  <dcterms:modified xsi:type="dcterms:W3CDTF">2020-01-27T06:24:44Z</dcterms:modified>
</cp:coreProperties>
</file>